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Roboto Condensed"/>
      <p:regular r:id="rId40"/>
      <p:bold r:id="rId41"/>
      <p:italic r:id="rId42"/>
      <p:boldItalic r:id="rId43"/>
    </p:embeddedFont>
    <p:embeddedFont>
      <p:font typeface="Roboto Condensed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regular.fntdata"/><Relationship Id="rId20" Type="http://schemas.openxmlformats.org/officeDocument/2006/relationships/slide" Target="slides/slide13.xml"/><Relationship Id="rId42" Type="http://schemas.openxmlformats.org/officeDocument/2006/relationships/font" Target="fonts/RobotoCondensed-italic.fntdata"/><Relationship Id="rId41" Type="http://schemas.openxmlformats.org/officeDocument/2006/relationships/font" Target="fonts/RobotoCondensed-bold.fntdata"/><Relationship Id="rId22" Type="http://schemas.openxmlformats.org/officeDocument/2006/relationships/slide" Target="slides/slide15.xml"/><Relationship Id="rId44" Type="http://schemas.openxmlformats.org/officeDocument/2006/relationships/font" Target="fonts/RobotoCondensedLight-regular.fntdata"/><Relationship Id="rId21" Type="http://schemas.openxmlformats.org/officeDocument/2006/relationships/slide" Target="slides/slide14.xml"/><Relationship Id="rId43" Type="http://schemas.openxmlformats.org/officeDocument/2006/relationships/font" Target="fonts/RobotoCondensed-boldItalic.fntdata"/><Relationship Id="rId24" Type="http://schemas.openxmlformats.org/officeDocument/2006/relationships/slide" Target="slides/slide17.xml"/><Relationship Id="rId46" Type="http://schemas.openxmlformats.org/officeDocument/2006/relationships/font" Target="fonts/RobotoCondensedLight-italic.fntdata"/><Relationship Id="rId23" Type="http://schemas.openxmlformats.org/officeDocument/2006/relationships/slide" Target="slides/slide16.xml"/><Relationship Id="rId45" Type="http://schemas.openxmlformats.org/officeDocument/2006/relationships/font" Target="fonts/RobotoCondensedLight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RobotoCondensedLight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ProximaNova-bold.fntdata"/><Relationship Id="rId10" Type="http://schemas.openxmlformats.org/officeDocument/2006/relationships/slide" Target="slides/slide3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6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5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8.xml"/><Relationship Id="rId37" Type="http://schemas.openxmlformats.org/officeDocument/2006/relationships/font" Target="fonts/Montserrat-bold.fntdata"/><Relationship Id="rId14" Type="http://schemas.openxmlformats.org/officeDocument/2006/relationships/slide" Target="slides/slide7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9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e9b04e720_0_0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6" name="Google Shape;136;g3e9b04e720_0_0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e9b04e720_0_0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e70475be4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e70475be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e70475be4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e70475be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Se ejecuta cuando un componente va a ser insertado al DOM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componentWillMount: Setear un estado en esta fase no volverá a lanzar un re-render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Render: NO modificar state ni props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componentDidMount: Cualquier interacción con el DOM debe ser ejecutada en esta fase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e70475be4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e70475be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Se ejecuta cuando se actualiza el estado de un componente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UNSAFE_componentWillUpdate()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componentWillUpdate: Cambios de estado no son permitidos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e70475be4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e70475be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Se ejecuta cuando se le envían nuevas props a un component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UNSAFE_componentWillReceiveProps()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componentWillReceiveProps: Se pueden hacer cambios de estado basados en las props actuales y las que llegan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e70475be4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e70475be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Se ejecuta cuando un componente va a ser eliminado delDOM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e70475be4_1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e70475be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UNSAFE_componentWillReceiveProps()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e70475be4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e70475be4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e70475be4_1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e70475be4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e70475be4_1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e70475be4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e70475be4_1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e70475be4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e9b04e72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e9b04e7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e70475be4_1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e70475be4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Imaginemos que tenemos un JSON API y un mock de nuestro diseñador. Aparentemente no es tan bueno, porque el mock luce así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e70475be4_1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e70475be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Imaginemos que el JSON API retorna una data que se ve así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e70475be4_1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e70475be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Vista jerárquica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e9b04e720_0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e9b04e72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e9b04e720_0_41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84" name="Google Shape;384;g3e9b04e720_0_41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g3e9b04e720_0_41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e9b04e720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e9b04e7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e9b04e720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e9b04e72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e70475be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e70475b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e70475be4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e70475b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e70475be4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e70475be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Nuestra aplicación únicamente tendrá un estado a la vez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Una vez actualizamos el estado de un componente este se va a renderizar con una nueva UI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State is similar to props, but it is private and fully controlled by the component.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70475be4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e70475be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e70475be4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e70475be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1583342"/>
            <a:ext cx="7772400" cy="1160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2840053"/>
            <a:ext cx="7772400" cy="7845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93989" y="285121"/>
            <a:ext cx="7713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525" lIns="83525" spcFirstLastPara="1" rIns="83525" wrap="square" tIns="835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marL="4953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marL="9779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marL="14732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marL="19685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993989" y="1101603"/>
            <a:ext cx="7713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 algn="l">
              <a:spcBef>
                <a:spcPts val="400"/>
              </a:spcBef>
              <a:spcAft>
                <a:spcPts val="0"/>
              </a:spcAft>
              <a:buClr>
                <a:srgbClr val="C6DD62"/>
              </a:buClr>
              <a:buSzPts val="2700"/>
              <a:buFont typeface="Arial"/>
              <a:buChar char="•"/>
              <a:defRPr/>
            </a:lvl1pPr>
            <a:lvl2pPr indent="-368300" lvl="1" marL="9144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–"/>
              <a:defRPr/>
            </a:lvl4pPr>
            <a:lvl5pPr indent="-330200" lvl="4" marL="22860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5pPr>
            <a:lvl6pPr indent="-330200" lvl="5" marL="27432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6pPr>
            <a:lvl7pPr indent="-330200" lvl="6" marL="32004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7pPr>
            <a:lvl8pPr indent="-330200" lvl="7" marL="36576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8pPr>
            <a:lvl9pPr indent="-330200" lvl="8" marL="41148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9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9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01" name="Google Shape;101;p29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02" name="Google Shape;102;p29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3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28" name="Google Shape;128;p3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29" name="Google Shape;129;p3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33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5.jp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hyperlink" Target="https://codepen.io/sebas_alarcon/pen/yEEgQ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hyperlink" Target="https://codepen.io/luribeto/pen/JKjVP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5.jp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hyperlink" Target="https://codepen.io/anon/pen/WKzpzK" TargetMode="External"/><Relationship Id="rId6" Type="http://schemas.openxmlformats.org/officeDocument/2006/relationships/hyperlink" Target="https://codepen.io/anon/pen/bjvWWJ" TargetMode="External"/><Relationship Id="rId7" Type="http://schemas.openxmlformats.org/officeDocument/2006/relationships/hyperlink" Target="https://codepen.io/anon/pen/JBLNp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hyperlink" Target="https://codepen.io/anon/pen/pZLwye?editors=10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140" name="Google Shape;140;p3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141" name="Google Shape;141;p3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3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143" name="Google Shape;143;p3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LifeCycle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3" name="Google Shape;233;p4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35" name="Google Shape;2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4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6901" y="1310800"/>
            <a:ext cx="5070200" cy="307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LifeCycle - Mounting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45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5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46" name="Google Shape;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5"/>
          <p:cNvSpPr txBox="1"/>
          <p:nvPr/>
        </p:nvSpPr>
        <p:spPr>
          <a:xfrm>
            <a:off x="529125" y="15902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9" name="Google Shape;24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2050" y="1764975"/>
            <a:ext cx="3039900" cy="27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/>
        </p:nvSpPr>
        <p:spPr>
          <a:xfrm>
            <a:off x="377125" y="509650"/>
            <a:ext cx="51795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LifeCycle - Updating: State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5" name="Google Shape;255;p4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6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57" name="Google Shape;2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6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60" name="Google Shape;26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9800" y="1698125"/>
            <a:ext cx="3284400" cy="23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/>
        </p:nvSpPr>
        <p:spPr>
          <a:xfrm>
            <a:off x="377125" y="509650"/>
            <a:ext cx="51795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LifeCycle - Updating: Props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6" name="Google Shape;266;p4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7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1" name="Google Shape;2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824" y="1703750"/>
            <a:ext cx="3066350" cy="25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/>
        </p:nvSpPr>
        <p:spPr>
          <a:xfrm>
            <a:off x="377125" y="509650"/>
            <a:ext cx="51795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LifeCycle - Unmounting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8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82" name="Google Shape;28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7950" y="2571762"/>
            <a:ext cx="2648100" cy="8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/>
        </p:nvSpPr>
        <p:spPr>
          <a:xfrm>
            <a:off x="377125" y="509650"/>
            <a:ext cx="51795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LifeCycle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8" name="Google Shape;288;p4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90" name="Google Shape;2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  <a:hlinkClick r:id="rId5"/>
              </a:rPr>
              <a:t>https://codepen.io/sebas_alarcon/pen/yEEgQm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/>
        </p:nvSpPr>
        <p:spPr>
          <a:xfrm>
            <a:off x="377125" y="509650"/>
            <a:ext cx="7628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Exercises: Thinking in React - States of water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8" name="Google Shape;298;p5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00" name="Google Shape;3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0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03" name="Google Shape;30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3475" y="1381454"/>
            <a:ext cx="3460800" cy="3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/>
        </p:nvSpPr>
        <p:spPr>
          <a:xfrm>
            <a:off x="377125" y="509650"/>
            <a:ext cx="7628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Exercises: Thinking in React - States of water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14" name="Google Shape;31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812" y="1624012"/>
            <a:ext cx="8028000" cy="24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 txBox="1"/>
          <p:nvPr/>
        </p:nvSpPr>
        <p:spPr>
          <a:xfrm>
            <a:off x="1227800" y="4032100"/>
            <a:ext cx="710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/>
              <a:t>Ice		                                    Water                                              Steam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/>
        </p:nvSpPr>
        <p:spPr>
          <a:xfrm>
            <a:off x="377125" y="509650"/>
            <a:ext cx="7628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Exercises: Thinking in React - States of water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1" name="Google Shape;321;p5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 txBox="1"/>
          <p:nvPr/>
        </p:nvSpPr>
        <p:spPr>
          <a:xfrm>
            <a:off x="529125" y="1574675"/>
            <a:ext cx="33576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STATE</a:t>
            </a: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GAS</a:t>
            </a: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LIQUID</a:t>
            </a: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SOLID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26" name="Google Shape;32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650" y="1574678"/>
            <a:ext cx="1370700" cy="31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2"/>
          <p:cNvSpPr txBox="1"/>
          <p:nvPr/>
        </p:nvSpPr>
        <p:spPr>
          <a:xfrm>
            <a:off x="5257350" y="1449050"/>
            <a:ext cx="3000000" cy="34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TEMPERATURE</a:t>
            </a:r>
            <a:br>
              <a:rPr lang="en" sz="1800"/>
            </a:br>
            <a:r>
              <a:rPr lang="en" sz="1800"/>
              <a:t>100°C</a:t>
            </a:r>
            <a:br>
              <a:rPr lang="en" sz="1800"/>
            </a:br>
            <a:r>
              <a:rPr lang="en" sz="1800"/>
              <a:t>   |_</a:t>
            </a:r>
            <a:br>
              <a:rPr lang="en" sz="1800"/>
            </a:br>
            <a:r>
              <a:rPr lang="en" sz="1800"/>
              <a:t>   |_</a:t>
            </a:r>
            <a:br>
              <a:rPr lang="en" sz="1800"/>
            </a:br>
            <a:r>
              <a:rPr lang="en" sz="1800"/>
              <a:t>   |_</a:t>
            </a:r>
            <a:br>
              <a:rPr lang="en" sz="1800"/>
            </a:br>
            <a:r>
              <a:rPr lang="en" sz="1800"/>
              <a:t>   |_</a:t>
            </a:r>
            <a:br>
              <a:rPr lang="en" sz="1800"/>
            </a:br>
            <a:r>
              <a:rPr lang="en" sz="1800"/>
              <a:t>   |_</a:t>
            </a:r>
            <a:br>
              <a:rPr lang="en" sz="1800"/>
            </a:br>
            <a:r>
              <a:rPr lang="en" sz="1800"/>
              <a:t>   |_</a:t>
            </a:r>
            <a:br>
              <a:rPr lang="en" sz="1800"/>
            </a:br>
            <a:r>
              <a:rPr lang="en" sz="1800"/>
              <a:t>   |</a:t>
            </a:r>
            <a:br>
              <a:rPr lang="en" sz="1800"/>
            </a:br>
            <a:r>
              <a:rPr lang="en" sz="1800"/>
              <a:t>0°C</a:t>
            </a:r>
            <a:br>
              <a:rPr lang="en" sz="1800"/>
            </a:b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/>
        </p:nvSpPr>
        <p:spPr>
          <a:xfrm>
            <a:off x="377125" y="509650"/>
            <a:ext cx="7628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Exercises: Thinking in React - States of water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3" name="Google Shape;333;p5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3"/>
          <p:cNvSpPr txBox="1"/>
          <p:nvPr/>
        </p:nvSpPr>
        <p:spPr>
          <a:xfrm>
            <a:off x="564175" y="1614975"/>
            <a:ext cx="71760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5"/>
              </a:rPr>
              <a:t>https://codepen.io/luribeto/pen/JKjVPE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whitedesk.png" id="149" name="Google Shape;149;p36"/>
          <p:cNvPicPr preferRelativeResize="0"/>
          <p:nvPr/>
        </p:nvPicPr>
        <p:blipFill rotWithShape="1">
          <a:blip r:embed="rId3">
            <a:alphaModFix/>
          </a:blip>
          <a:srcRect b="0" l="0" r="18507" t="235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 txBox="1"/>
          <p:nvPr/>
        </p:nvSpPr>
        <p:spPr>
          <a:xfrm>
            <a:off x="859125" y="2940433"/>
            <a:ext cx="61866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Engineering Studio. Day 10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Bootcamp: React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1615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b="1" sz="10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4.png" id="153" name="Google Shape;1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6" y="3363878"/>
            <a:ext cx="644806" cy="49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/>
        </p:nvSpPr>
        <p:spPr>
          <a:xfrm>
            <a:off x="377125" y="509650"/>
            <a:ext cx="8181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Exercises: Thinking in React - Identifying Components</a:t>
            </a:r>
            <a:endParaRPr b="1" i="1"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3" name="Google Shape;343;p5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4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8" name="Google Shape;34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9278" y="1511825"/>
            <a:ext cx="2757300" cy="33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/>
        </p:nvSpPr>
        <p:spPr>
          <a:xfrm>
            <a:off x="377125" y="509650"/>
            <a:ext cx="8181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Exercises: Thinking in React - Identifying Components</a:t>
            </a:r>
            <a:endParaRPr b="1" i="1"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4" name="Google Shape;354;p55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5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56" name="Google Shape;3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5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5"/>
          <p:cNvSpPr txBox="1"/>
          <p:nvPr/>
        </p:nvSpPr>
        <p:spPr>
          <a:xfrm>
            <a:off x="529125" y="1574675"/>
            <a:ext cx="8029500" cy="26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</a:t>
            </a: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{category: "Sporting Goods", price: "$49.99", stocked: true, name: "Football"},</a:t>
            </a: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{category: "Sporting Goods", price: "$9.99", stocked: true, name: "Baseball"},</a:t>
            </a: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{category: "Sporting Goods", price: "$29.99", stocked: false, name: "Basketball"},</a:t>
            </a: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{category: "Electronics", price: "$99.99", stocked: true, name: "iPod Touch"},</a:t>
            </a: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{category: "Electronics", price: "$399.99", stocked: false, name: "iPhone 5"},</a:t>
            </a: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{category: "Electronics", price: "$199.99", stocked: true, name: "Nexus 7"}</a:t>
            </a:r>
            <a:b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];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/>
        </p:nvSpPr>
        <p:spPr>
          <a:xfrm>
            <a:off x="377125" y="509650"/>
            <a:ext cx="8181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Exercises: Thinking in React - Identifying Components</a:t>
            </a:r>
            <a:endParaRPr b="1" i="1"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4" name="Google Shape;364;p5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6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66" name="Google Shape;3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6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1341425"/>
            <a:ext cx="2775600" cy="3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6"/>
          <p:cNvSpPr txBox="1"/>
          <p:nvPr/>
        </p:nvSpPr>
        <p:spPr>
          <a:xfrm>
            <a:off x="3417950" y="1451525"/>
            <a:ext cx="5140800" cy="20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FilterableProductTable</a:t>
            </a:r>
            <a:r>
              <a:rPr lang="en"/>
              <a:t> </a:t>
            </a:r>
            <a:r>
              <a:rPr lang="en">
                <a:solidFill>
                  <a:srgbClr val="FF9900"/>
                </a:solidFill>
              </a:rPr>
              <a:t>(orange)</a:t>
            </a:r>
            <a:r>
              <a:rPr lang="en"/>
              <a:t>: contains </a:t>
            </a:r>
            <a:br>
              <a:rPr lang="en"/>
            </a:br>
            <a:r>
              <a:rPr lang="en"/>
              <a:t>   the entirety of the exampl</a:t>
            </a:r>
            <a:r>
              <a:rPr lang="en"/>
              <a:t>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SearchBar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(blue)</a:t>
            </a:r>
            <a:r>
              <a:rPr lang="en"/>
              <a:t>: receives all user input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ProductTable</a:t>
            </a:r>
            <a:r>
              <a:rPr lang="en"/>
              <a:t> </a:t>
            </a:r>
            <a:r>
              <a:rPr lang="en">
                <a:solidFill>
                  <a:srgbClr val="00FF00"/>
                </a:solidFill>
              </a:rPr>
              <a:t>(green)</a:t>
            </a:r>
            <a:r>
              <a:rPr lang="en"/>
              <a:t>: displays and filters the </a:t>
            </a:r>
            <a:br>
              <a:rPr lang="en"/>
            </a:br>
            <a:r>
              <a:rPr lang="en"/>
              <a:t>   data collection based on user input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ProductCategoryRow</a:t>
            </a:r>
            <a:r>
              <a:rPr lang="en"/>
              <a:t> </a:t>
            </a:r>
            <a:r>
              <a:rPr lang="en">
                <a:solidFill>
                  <a:srgbClr val="00FFFF"/>
                </a:solidFill>
              </a:rPr>
              <a:t>(turquoise)</a:t>
            </a:r>
            <a:r>
              <a:rPr lang="en"/>
              <a:t>: displays a </a:t>
            </a:r>
            <a:br>
              <a:rPr lang="en"/>
            </a:br>
            <a:r>
              <a:rPr lang="en"/>
              <a:t>   heading for each category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ProductRow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(red)</a:t>
            </a:r>
            <a:r>
              <a:rPr lang="en"/>
              <a:t>: displays a row for each </a:t>
            </a:r>
            <a:br>
              <a:rPr lang="en"/>
            </a:br>
            <a:r>
              <a:rPr lang="en"/>
              <a:t>   product</a:t>
            </a:r>
            <a:br>
              <a:rPr lang="en"/>
            </a:br>
            <a:endParaRPr/>
          </a:p>
        </p:txBody>
      </p:sp>
      <p:sp>
        <p:nvSpPr>
          <p:cNvPr id="370" name="Google Shape;370;p56"/>
          <p:cNvSpPr txBox="1"/>
          <p:nvPr/>
        </p:nvSpPr>
        <p:spPr>
          <a:xfrm>
            <a:off x="3479075" y="3854950"/>
            <a:ext cx="45183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-"/>
            </a:pPr>
            <a:r>
              <a:rPr b="1" lang="en" sz="1800">
                <a:solidFill>
                  <a:srgbClr val="FF9900"/>
                </a:solidFill>
              </a:rPr>
              <a:t>FilterableProductTable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1800"/>
              <a:buChar char="-"/>
            </a:pPr>
            <a:r>
              <a:rPr b="1" lang="en" sz="1800">
                <a:solidFill>
                  <a:srgbClr val="0066CC"/>
                </a:solidFill>
              </a:rPr>
              <a:t>SearchBar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1800"/>
              <a:buChar char="-"/>
            </a:pPr>
            <a:r>
              <a:rPr b="1" lang="en" sz="1800">
                <a:solidFill>
                  <a:srgbClr val="33CC33"/>
                </a:solidFill>
              </a:rPr>
              <a:t>ProductTable</a:t>
            </a:r>
            <a:endParaRPr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-"/>
            </a:pPr>
            <a:r>
              <a:rPr b="1" lang="en" sz="1800">
                <a:solidFill>
                  <a:srgbClr val="00FFFF"/>
                </a:solidFill>
              </a:rPr>
              <a:t>ProductCategoryRow</a:t>
            </a:r>
            <a:endParaRPr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800"/>
              <a:buChar char="-"/>
            </a:pPr>
            <a:r>
              <a:rPr b="1" lang="en" sz="1800">
                <a:solidFill>
                  <a:srgbClr val="FF3300"/>
                </a:solidFill>
              </a:rPr>
              <a:t>ProductRow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Homework!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6" name="Google Shape;376;p5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78" name="Google Shape;3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7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We’re going to continue with the TODO list.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Let’s put some life to those components: Implement</a:t>
            </a:r>
            <a:b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States, Props and LifeCycle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4975" y="1912525"/>
            <a:ext cx="1578700" cy="15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58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388" name="Google Shape;388;p58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389" name="Google Shape;389;p58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" name="Google Shape;390;p58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391" name="Google Shape;391;p58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25274" r="25274" t="0"/>
          <a:stretch/>
        </p:blipFill>
        <p:spPr>
          <a:xfrm>
            <a:off x="5484550" y="265747"/>
            <a:ext cx="3040854" cy="46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681925" y="1020200"/>
            <a:ext cx="31191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eact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 a declarative, efficient, and flexible JavaScript library for building user interfaces. It lets you compose complex UIs from small and isolated pieces of code called “components”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https://reactjs.org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64" name="Google Shape;1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7"/>
          <p:cNvSpPr/>
          <p:nvPr/>
        </p:nvSpPr>
        <p:spPr>
          <a:xfrm>
            <a:off x="4847908" y="2277151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LifeCycle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6" name="Google Shape;166;p37"/>
          <p:cNvSpPr/>
          <p:nvPr/>
        </p:nvSpPr>
        <p:spPr>
          <a:xfrm>
            <a:off x="4847908" y="1598126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State and Props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7" name="Google Shape;167;p37"/>
          <p:cNvSpPr/>
          <p:nvPr/>
        </p:nvSpPr>
        <p:spPr>
          <a:xfrm>
            <a:off x="4847900" y="2956171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Exercises: Thinking in React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State and Props: Props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75" name="Google Shape;1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8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Property is: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➔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Attribute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➔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Quality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➔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Characteristic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 React we called them props and we can access to them using this.props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State and Props: Props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" name="Google Shape;183;p3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9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 have two useful objects: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➔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defaultProps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➔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propTypes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component props can be defined by itself or can be passed by its parent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State and Props: Props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3" name="Google Shape;193;p4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0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  <a:hlinkClick r:id="rId5"/>
              </a:rPr>
              <a:t>https://codepen.io/anon/pen/WKzpzK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  <a:hlinkClick r:id="rId6"/>
              </a:rPr>
              <a:t>https://codepen.io/anon/pen/bjvWWJ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  <a:hlinkClick r:id="rId7"/>
              </a:rPr>
              <a:t>https://codepen.io/anon/pen/JBLNpr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State and Props: State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3" name="Google Shape;203;p4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 txBox="1"/>
          <p:nvPr/>
        </p:nvSpPr>
        <p:spPr>
          <a:xfrm>
            <a:off x="529125" y="13460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For data that is going to change, we have to use state (dynamic data!)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➔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 it passed in from a parent via props? 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If so, it probably isn't state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➔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Does it remain unchanged over time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If so, it probably isn't state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State and Props: State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" name="Google Shape;213;p4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15" name="Google Shape;2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2"/>
          <p:cNvSpPr txBox="1"/>
          <p:nvPr/>
        </p:nvSpPr>
        <p:spPr>
          <a:xfrm>
            <a:off x="529125" y="13460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Some useful things here: 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➔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getInitialState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➔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setState(data, callback)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➔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inputs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➔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Event handlers</a:t>
            </a: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State and Props: State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" name="Google Shape;223;p4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25" name="Google Shape;2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 txBox="1"/>
          <p:nvPr/>
        </p:nvSpPr>
        <p:spPr>
          <a:xfrm>
            <a:off x="529125" y="15746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  <a:hlinkClick r:id="rId5"/>
              </a:rPr>
              <a:t>https://codepen.io/anon/pen/pZLwye?editors=1010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